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8" r:id="rId13"/>
    <p:sldId id="280" r:id="rId14"/>
    <p:sldId id="268" r:id="rId15"/>
    <p:sldId id="273" r:id="rId16"/>
    <p:sldId id="272" r:id="rId17"/>
    <p:sldId id="274" r:id="rId18"/>
    <p:sldId id="286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hyperlink" Target="https://www.google.com/url?sa=i&amp;rct=j&amp;q=&amp;esrc=s&amp;source=images&amp;cd=&amp;ved=2ahUKEwiAjP2akK7lAhWuxIUKHeyEDWAQjRx6BAgBEAQ&amp;url=https://www.researchgate.net/figure/Schematic-of-the-exogenous-and-endogenous-lipid-metabolism-pathways-Cholesterol-in-the_fig2_278524013&amp;psig=AOvVaw0GlSksk60c_pxyWLid3_LO&amp;ust=157177387013561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hyperlink" Target="https://www.google.com/url?sa=i&amp;rct=j&amp;q=&amp;esrc=s&amp;source=images&amp;cd=&amp;cad=rja&amp;uact=8&amp;ved=2ahUKEwja8NG7kq7lAhVBzYUKHfzlA-AQjRx6BAgBEAQ&amp;url=https://www.researchgate.net/figure/A-model-of-steps-in-the-reverse-cholesterol-transport-pathway-Step-1-Hepatic-and_fig1_49846106&amp;psig=AOvVaw3p86i64z59dmv-niBLgs6X&amp;ust=157177414845349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hyperlink" Target="https://www.google.com/url?sa=i&amp;rct=j&amp;q=&amp;esrc=s&amp;source=images&amp;cd=&amp;cad=rja&amp;uact=8&amp;ved=2ahUKEwju9uGL4qHlAhUnAmMBHTnKBd0QjRx6BAgBEAQ&amp;url=https://www.pinterest.com/pin/756675174863828214/&amp;psig=AOvVaw1V-JW6o0ZIrwG6jImdZ0xu&amp;ust=157134875329167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/url?sa=i&amp;rct=j&amp;q=&amp;esrc=s&amp;source=images&amp;cd=&amp;ved=2ahUKEwj_jYK94KHlAhUzAGMBHVJoCpwQjRx6BAgBEAQ&amp;url=https://www.pinterest.com/pin/221239400425515656/&amp;psig=AOvVaw1V-JW6o0ZIrwG6jImdZ0xu&amp;ust=157134875329167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hyperlink" Target="http://www.google.com/url?sa=i&amp;rct=j&amp;q=&amp;esrc=s&amp;source=images&amp;cd=&amp;cad=rja&amp;uact=8&amp;ved=2ahUKEwiDkrqo1rDlAhUMJhoKHWpiBLMQjRx6BAgBEAQ&amp;url=/url?sa=i&amp;rct=j&amp;q=&amp;esrc=s&amp;source=images&amp;cd=&amp;ved=&amp;url=https://www.researchgate.net/figure/Agarose-gel-lipoprotein-electrophoresis-Lane-1-patient-sample-Lane-6-control-sample_fig1_282608892&amp;psig=AOvVaw1ZgyBAr6KDbqrfzgfy1JMs&amp;ust=1571861026502377&amp;psig=AOvVaw1ZgyBAr6KDbqrfzgfy1JMs&amp;ust=1571861026502377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google.com/url?sa=i&amp;rct=j&amp;q=&amp;esrc=s&amp;source=images&amp;cd=&amp;ved=2ahUKEwjUjqyC1bDlAhVRzoUKHTMUCKAQjRx6BAgBEAQ&amp;url=https://www.slideshare.net/rameshkrishnan99/lecture-3-lipoproteins-metabolism&amp;psig=AOvVaw1ZgyBAr6KDbqrfzgfy1JMs&amp;ust=157186102650237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178082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Disorders of lipid metabolism</a:t>
            </a:r>
            <a:endParaRPr lang="ar-IQ" sz="4800" b="1" dirty="0">
              <a:solidFill>
                <a:srgbClr val="FF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571876"/>
            <a:ext cx="6700862" cy="250033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By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Dr.Qutaiba</a:t>
            </a:r>
            <a:r>
              <a:rPr lang="en-US" sz="2800" b="1" dirty="0" smtClean="0">
                <a:solidFill>
                  <a:schemeClr val="bg1"/>
                </a:solidFill>
              </a:rPr>
              <a:t>  A. </a:t>
            </a:r>
            <a:r>
              <a:rPr lang="en-US" sz="2800" b="1" dirty="0" err="1" smtClean="0">
                <a:solidFill>
                  <a:schemeClr val="bg1"/>
                </a:solidFill>
              </a:rPr>
              <a:t>Qasim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PhD. Clinical Biochemistry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2020</a:t>
            </a:r>
          </a:p>
          <a:p>
            <a:pPr algn="ctr"/>
            <a:endParaRPr lang="ar-IQ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Lipoproteins Consist of a Nonpolar Core &amp; a Single Surface Layer of Amphipathic Lipids</a:t>
            </a:r>
            <a:endParaRPr lang="ar-IQ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00200"/>
            <a:ext cx="8501121" cy="49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xogenous lipid pathway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14176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Reverse cholesterol transport pathway</a:t>
            </a:r>
            <a:endParaRPr lang="ar-IQ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Image result for reverse cholesterol transport pathway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 bwMode="auto">
          <a:xfrm>
            <a:off x="1081087" y="2267744"/>
            <a:ext cx="6981825" cy="3724275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001156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normal values of lipid profile test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ormal values of lipid profile tes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Calculated LDL</a:t>
            </a:r>
            <a:endParaRPr lang="ar-IQ" sz="4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The </a:t>
            </a:r>
            <a:r>
              <a:rPr lang="en-US" dirty="0" err="1" smtClean="0"/>
              <a:t>Friedewald</a:t>
            </a:r>
            <a:r>
              <a:rPr lang="en-US" dirty="0" smtClean="0"/>
              <a:t> equation enables plasma LDL</a:t>
            </a:r>
          </a:p>
          <a:p>
            <a:pPr algn="l">
              <a:buNone/>
            </a:pPr>
            <a:r>
              <a:rPr lang="en-US" dirty="0" smtClean="0"/>
              <a:t>cholesterol concentration to be calculated and is often</a:t>
            </a:r>
          </a:p>
          <a:p>
            <a:pPr algn="l">
              <a:buNone/>
            </a:pPr>
            <a:r>
              <a:rPr lang="en-US" dirty="0" smtClean="0"/>
              <a:t>used in clinical laboratories:</a:t>
            </a:r>
          </a:p>
          <a:p>
            <a:pPr algn="l">
              <a:buNone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LDL cholesterol                                              (VLDL)  </a:t>
            </a:r>
          </a:p>
          <a:p>
            <a:pPr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= total cholesterol – HDL cholesterol – [triglyceride/2.2]</a:t>
            </a:r>
          </a:p>
          <a:p>
            <a:pPr algn="l">
              <a:buNone/>
            </a:pPr>
            <a:r>
              <a:rPr lang="en-US" dirty="0" smtClean="0"/>
              <a:t>This equation makes certain assumptions, namely</a:t>
            </a:r>
          </a:p>
          <a:p>
            <a:pPr algn="l">
              <a:buNone/>
            </a:pPr>
            <a:r>
              <a:rPr lang="en-US" dirty="0" smtClean="0"/>
              <a:t>that the patient is fasting and the plasma triglyceride</a:t>
            </a:r>
          </a:p>
          <a:p>
            <a:pPr algn="l">
              <a:buNone/>
            </a:pPr>
            <a:r>
              <a:rPr lang="en-US" dirty="0" smtClean="0"/>
              <a:t>concentration does not exceed 4.5 </a:t>
            </a:r>
            <a:r>
              <a:rPr lang="en-US" dirty="0" err="1" smtClean="0"/>
              <a:t>mmol</a:t>
            </a:r>
            <a:r>
              <a:rPr lang="en-US" dirty="0" smtClean="0"/>
              <a:t>/L (otherwise</a:t>
            </a:r>
          </a:p>
          <a:p>
            <a:pPr algn="l">
              <a:buNone/>
            </a:pPr>
            <a:r>
              <a:rPr lang="en-US" dirty="0" err="1" smtClean="0"/>
              <a:t>chylomicrons</a:t>
            </a:r>
            <a:r>
              <a:rPr lang="en-US" dirty="0" smtClean="0"/>
              <a:t> make the equation inaccurate).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ipoprotein electrophoresis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14290"/>
            <a:ext cx="3643338" cy="5857916"/>
          </a:xfrm>
          <a:prstGeom prst="rect">
            <a:avLst/>
          </a:prstGeom>
          <a:noFill/>
        </p:spPr>
      </p:pic>
      <p:pic>
        <p:nvPicPr>
          <p:cNvPr id="1028" name="Picture 4" descr="Image result for lipoprotein electrophoresis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0800000">
            <a:off x="642910" y="1428736"/>
            <a:ext cx="3857652" cy="4857784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Definition of lipids</a:t>
            </a:r>
            <a:endParaRPr lang="ar-IQ" sz="4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57850"/>
          </a:xfrm>
        </p:spPr>
        <p:txBody>
          <a:bodyPr>
            <a:normAutofit/>
          </a:bodyPr>
          <a:lstStyle/>
          <a:p>
            <a:pPr algn="l">
              <a:buNone/>
            </a:pPr>
            <a:endParaRPr lang="en-US" dirty="0" smtClean="0"/>
          </a:p>
          <a:p>
            <a:pPr algn="l">
              <a:buNone/>
            </a:pPr>
            <a:r>
              <a:rPr lang="en-US" dirty="0" smtClean="0"/>
              <a:t>Lipids are defined as organic compounds that are poorly soluble in water but miscible in organic solvents.</a:t>
            </a:r>
          </a:p>
          <a:p>
            <a:pPr algn="l">
              <a:buNone/>
            </a:pPr>
            <a:r>
              <a:rPr lang="en-US" dirty="0" err="1" smtClean="0"/>
              <a:t>Lipidology</a:t>
            </a:r>
            <a:r>
              <a:rPr lang="en-US" dirty="0" smtClean="0"/>
              <a:t> is the study of abnormal lipid </a:t>
            </a:r>
            <a:r>
              <a:rPr lang="ar-IQ" dirty="0" smtClean="0"/>
              <a:t> </a:t>
            </a:r>
            <a:r>
              <a:rPr lang="en-US" dirty="0" smtClean="0"/>
              <a:t>Metabolism. </a:t>
            </a:r>
          </a:p>
          <a:p>
            <a:pPr algn="l">
              <a:buNone/>
            </a:pPr>
            <a:r>
              <a:rPr lang="en-US" dirty="0" smtClean="0"/>
              <a:t>An understanding of the </a:t>
            </a:r>
            <a:r>
              <a:rPr lang="en-US" dirty="0" err="1" smtClean="0"/>
              <a:t>pathophysiology</a:t>
            </a:r>
            <a:r>
              <a:rPr lang="en-US" dirty="0" smtClean="0"/>
              <a:t> of plasma lipid metabolism is usefully based on the concept of lipoproteins, the form in which lipids circulate in plasma.</a:t>
            </a:r>
            <a:endParaRPr lang="ar-IQ" dirty="0" smtClean="0"/>
          </a:p>
          <a:p>
            <a:pPr algn="l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Biological functions of lipids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>
            <a:normAutofit/>
          </a:bodyPr>
          <a:lstStyle/>
          <a:p>
            <a:pPr algn="l" rtl="0"/>
            <a:r>
              <a:rPr lang="en-US" b="1" dirty="0" smtClean="0"/>
              <a:t>Storage of energy </a:t>
            </a:r>
          </a:p>
          <a:p>
            <a:pPr algn="l" rtl="0"/>
            <a:r>
              <a:rPr lang="en-US" b="1" dirty="0" smtClean="0"/>
              <a:t>Cell membrane formation </a:t>
            </a:r>
          </a:p>
          <a:p>
            <a:pPr algn="l" rtl="0"/>
            <a:r>
              <a:rPr lang="en-US" b="1" dirty="0" smtClean="0"/>
              <a:t>Prostaglandin precursors</a:t>
            </a:r>
          </a:p>
          <a:p>
            <a:pPr algn="l" rtl="0"/>
            <a:r>
              <a:rPr lang="en-US" b="1" dirty="0" smtClean="0"/>
              <a:t>Bile acids , steroidal hormones, </a:t>
            </a:r>
            <a:r>
              <a:rPr lang="en-US" b="1" dirty="0" err="1" smtClean="0"/>
              <a:t>vit.D</a:t>
            </a:r>
            <a:r>
              <a:rPr lang="en-US" b="1" dirty="0" smtClean="0"/>
              <a:t> </a:t>
            </a:r>
            <a:r>
              <a:rPr lang="en-US" b="1" dirty="0" err="1" smtClean="0"/>
              <a:t>presursors</a:t>
            </a:r>
            <a:r>
              <a:rPr lang="en-US" b="1" dirty="0" smtClean="0"/>
              <a:t> (cholesterol)</a:t>
            </a:r>
          </a:p>
          <a:p>
            <a:pPr algn="l" rtl="0"/>
            <a:r>
              <a:rPr lang="en-US" b="1" dirty="0" smtClean="0"/>
              <a:t>Chemical messengers</a:t>
            </a:r>
          </a:p>
          <a:p>
            <a:pPr algn="l" rtl="0"/>
            <a:r>
              <a:rPr lang="en-US" b="1" dirty="0" smtClean="0"/>
              <a:t>Maintenance of body temperature </a:t>
            </a:r>
          </a:p>
          <a:p>
            <a:pPr algn="l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LIPIDS ARE TRANSPORTED IN THE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PLASMA AS LIPOPROTEINS</a:t>
            </a:r>
            <a:endParaRPr lang="ar-IQ" sz="3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Plasma lipids consist of </a:t>
            </a:r>
            <a:r>
              <a:rPr lang="en-US" b="1" dirty="0" err="1" smtClean="0"/>
              <a:t>triacylglycerols</a:t>
            </a:r>
            <a:r>
              <a:rPr lang="en-US" b="1" dirty="0" smtClean="0"/>
              <a:t> (16%), phospholipids </a:t>
            </a:r>
            <a:r>
              <a:rPr lang="en-US" dirty="0" smtClean="0"/>
              <a:t>(30%), </a:t>
            </a:r>
            <a:r>
              <a:rPr lang="en-US" b="1" dirty="0" smtClean="0"/>
              <a:t>cholesterol (14%), and </a:t>
            </a:r>
            <a:r>
              <a:rPr lang="en-US" b="1" dirty="0" err="1" smtClean="0"/>
              <a:t>cholesteryl</a:t>
            </a:r>
            <a:r>
              <a:rPr lang="en-US" b="1" dirty="0" smtClean="0"/>
              <a:t> esters (36%) and a much smaller fraction of </a:t>
            </a:r>
            <a:r>
              <a:rPr lang="en-US" b="1" dirty="0" err="1" smtClean="0"/>
              <a:t>unesterified</a:t>
            </a:r>
            <a:r>
              <a:rPr lang="en-US" b="1" dirty="0" smtClean="0"/>
              <a:t> </a:t>
            </a:r>
            <a:r>
              <a:rPr lang="en-US" dirty="0" smtClean="0"/>
              <a:t>long-chain fatty acids (free fatty acids) (4%). This latter fraction, the </a:t>
            </a:r>
            <a:r>
              <a:rPr lang="en-US" b="1" dirty="0" smtClean="0"/>
              <a:t>free fatty acids (FFA), is metabolically</a:t>
            </a:r>
          </a:p>
          <a:p>
            <a:pPr algn="l">
              <a:buNone/>
            </a:pPr>
            <a:r>
              <a:rPr lang="en-US" dirty="0" smtClean="0"/>
              <a:t>the most active of the plasma lipids.</a:t>
            </a:r>
            <a:endParaRPr lang="ar-IQ" dirty="0" smtClean="0"/>
          </a:p>
          <a:p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Four Major Groups of Plasma Lipoproteins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Have Been Identified</a:t>
            </a:r>
            <a:endParaRPr lang="ar-IQ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(1) </a:t>
            </a:r>
            <a:r>
              <a:rPr lang="en-US" b="1" dirty="0" err="1" smtClean="0"/>
              <a:t>chylomicrons</a:t>
            </a:r>
            <a:r>
              <a:rPr lang="en-US" b="1" dirty="0" smtClean="0"/>
              <a:t> </a:t>
            </a:r>
            <a:r>
              <a:rPr lang="en-US" dirty="0" smtClean="0"/>
              <a:t>derived from intestinal absorption of </a:t>
            </a:r>
            <a:r>
              <a:rPr lang="en-US" dirty="0" err="1" smtClean="0"/>
              <a:t>triacylglycerol</a:t>
            </a:r>
            <a:r>
              <a:rPr lang="en-US" dirty="0" smtClean="0"/>
              <a:t> and other lipids</a:t>
            </a:r>
          </a:p>
          <a:p>
            <a:pPr algn="l">
              <a:buNone/>
            </a:pPr>
            <a:r>
              <a:rPr lang="en-US" dirty="0" smtClean="0"/>
              <a:t>(2) </a:t>
            </a:r>
            <a:r>
              <a:rPr lang="en-US" b="1" dirty="0" smtClean="0"/>
              <a:t>Very low density lipoproteins (VLDL, or pre-β-lipoproteins), </a:t>
            </a:r>
            <a:r>
              <a:rPr lang="en-US" dirty="0" smtClean="0"/>
              <a:t>derived from the liver for the export of </a:t>
            </a:r>
            <a:r>
              <a:rPr lang="en-US" dirty="0" err="1" smtClean="0"/>
              <a:t>triacylglycerol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(3) </a:t>
            </a:r>
            <a:r>
              <a:rPr lang="en-US" b="1" dirty="0" smtClean="0"/>
              <a:t>low-density lipoproteins (LDL, or β-lipoproteins)</a:t>
            </a:r>
            <a:r>
              <a:rPr lang="en-US" dirty="0" smtClean="0"/>
              <a:t>, representing a final stage in the catabolism of VLDL</a:t>
            </a:r>
          </a:p>
          <a:p>
            <a:pPr algn="l">
              <a:buNone/>
            </a:pPr>
            <a:r>
              <a:rPr lang="en-US" dirty="0" smtClean="0"/>
              <a:t>(4) </a:t>
            </a:r>
            <a:r>
              <a:rPr lang="en-US" b="1" dirty="0" smtClean="0"/>
              <a:t>high-density lipoproteins (HDL, or </a:t>
            </a:r>
            <a:r>
              <a:rPr lang="el-GR" b="1" dirty="0" smtClean="0"/>
              <a:t>α-</a:t>
            </a:r>
            <a:r>
              <a:rPr lang="en-US" b="1" dirty="0" smtClean="0"/>
              <a:t>lipoproteins) </a:t>
            </a:r>
            <a:r>
              <a:rPr lang="en-US" dirty="0" smtClean="0"/>
              <a:t>(reverse cholesterol transport system)</a:t>
            </a:r>
            <a:endParaRPr lang="ar-IQ" dirty="0" smtClean="0"/>
          </a:p>
          <a:p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" y="214289"/>
            <a:ext cx="8972550" cy="62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813</TotalTime>
  <Words>330</Words>
  <Application>Microsoft Office PowerPoint</Application>
  <PresentationFormat>On-screen Show (4:3)</PresentationFormat>
  <Paragraphs>37</Paragraphs>
  <Slides>18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Disorders of lipid metabolism</vt:lpstr>
      <vt:lpstr>Definition of lipids</vt:lpstr>
      <vt:lpstr>Biological functions of lipids </vt:lpstr>
      <vt:lpstr>PowerPoint Presentation</vt:lpstr>
      <vt:lpstr>PowerPoint Presentation</vt:lpstr>
      <vt:lpstr>PowerPoint Presentation</vt:lpstr>
      <vt:lpstr>LIPIDS ARE TRANSPORTED IN THE PLASMA AS LIPOPROTEINS</vt:lpstr>
      <vt:lpstr>Four Major Groups of Plasma Lipoproteins Have Been Identified</vt:lpstr>
      <vt:lpstr>PowerPoint Presentation</vt:lpstr>
      <vt:lpstr>Lipoproteins Consist of a Nonpolar Core &amp; a Single Surface Layer of Amphipathic Lipids</vt:lpstr>
      <vt:lpstr>PowerPoint Presentation</vt:lpstr>
      <vt:lpstr>PowerPoint Presentation</vt:lpstr>
      <vt:lpstr>Reverse cholesterol transport pathway</vt:lpstr>
      <vt:lpstr>PowerPoint Presentation</vt:lpstr>
      <vt:lpstr>PowerPoint Presentation</vt:lpstr>
      <vt:lpstr>PowerPoint Presentation</vt:lpstr>
      <vt:lpstr>Calculated LDL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Disorders of lipid metabolism</dc:title>
  <dc:creator>alshaarqa</dc:creator>
  <cp:lastModifiedBy>Maher</cp:lastModifiedBy>
  <cp:revision>109</cp:revision>
  <dcterms:created xsi:type="dcterms:W3CDTF">2019-10-09T20:20:43Z</dcterms:created>
  <dcterms:modified xsi:type="dcterms:W3CDTF">2020-03-23T01:19:30Z</dcterms:modified>
</cp:coreProperties>
</file>